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6" d="100"/>
          <a:sy n="66" d="100"/>
        </p:scale>
        <p:origin x="-792" y="-108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pPr/>
              <a:t>8/7/2019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xmlns="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xmlns="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lambda-architecture.net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bricks.com/glossary/lambda-architecture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towardsdatascience.com/a-brief-introduction-to-two-data-processing-architectures-lambda-and-kappa-for-big-data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Lambda Architecture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 smtClean="0"/>
              <a:t>: Kappa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r>
              <a:rPr lang="en-IN" dirty="0" smtClean="0"/>
              <a:t>Proposed by Nathan </a:t>
            </a:r>
            <a:r>
              <a:rPr lang="en-IN" dirty="0" err="1" smtClean="0"/>
              <a:t>Marz</a:t>
            </a:r>
            <a:r>
              <a:rPr lang="en-IN" dirty="0" smtClean="0"/>
              <a:t> based on his experience working on distributed data processing systems at </a:t>
            </a:r>
            <a:r>
              <a:rPr lang="en-IN" dirty="0" err="1" smtClean="0"/>
              <a:t>Backtype</a:t>
            </a:r>
            <a:r>
              <a:rPr lang="en-IN" dirty="0" smtClean="0"/>
              <a:t> and Twitter</a:t>
            </a:r>
          </a:p>
          <a:p>
            <a:r>
              <a:rPr lang="en-IN" dirty="0" smtClean="0"/>
              <a:t>A generic, scalable and fault-tolerant data processing architecture</a:t>
            </a:r>
          </a:p>
          <a:p>
            <a:endParaRPr lang="en-IN" dirty="0" smtClean="0"/>
          </a:p>
          <a:p>
            <a:r>
              <a:rPr lang="en-IN" dirty="0" smtClean="0"/>
              <a:t>Lambda Architecture  </a:t>
            </a:r>
          </a:p>
          <a:p>
            <a:pPr lvl="1"/>
            <a:r>
              <a:rPr lang="en-IN" dirty="0" smtClean="0"/>
              <a:t>aims to satisfy the needs for a robust system that is fault-tolerant, both against hardware failures and human mistakes</a:t>
            </a:r>
          </a:p>
          <a:p>
            <a:pPr lvl="1"/>
            <a:r>
              <a:rPr lang="en-IN" dirty="0" smtClean="0"/>
              <a:t>being able to serve a wide range of workloads and use cases</a:t>
            </a:r>
          </a:p>
          <a:p>
            <a:pPr lvl="1"/>
            <a:r>
              <a:rPr lang="en-IN" dirty="0" smtClean="0"/>
              <a:t>in which low-latency reads and updates are required. </a:t>
            </a:r>
          </a:p>
          <a:p>
            <a:endParaRPr lang="en-IN" dirty="0" smtClean="0"/>
          </a:p>
          <a:p>
            <a:r>
              <a:rPr lang="en-IN" dirty="0" smtClean="0"/>
              <a:t>The resulting system should be linearly scalable, and it should scale out rather than up.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Defined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</a:t>
            </a:r>
            <a:r>
              <a:rPr lang="en-US" dirty="0" smtClean="0"/>
              <a:t>Architecture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Block Diagram</a:t>
            </a: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1752600"/>
            <a:ext cx="7343775" cy="412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838200" y="6324600"/>
            <a:ext cx="655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</a:t>
            </a:r>
            <a:r>
              <a:rPr lang="en-IN" dirty="0" smtClean="0">
                <a:hlinkClick r:id="rId3"/>
              </a:rPr>
              <a:t>http://lambda-architecture.net/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 </a:t>
            </a:r>
            <a:r>
              <a:rPr lang="en-US" dirty="0" smtClean="0"/>
              <a:t>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05199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dirty="0" smtClean="0"/>
              <a:t>All data entering the system is dispatched to both the batch layer and the speed layer for processing.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The batch layer has two functions: </a:t>
            </a:r>
            <a:endParaRPr lang="en-IN" dirty="0" smtClean="0"/>
          </a:p>
          <a:p>
            <a:pPr marL="857250" lvl="1" indent="-400050">
              <a:buAutoNum type="romanLcParenBoth"/>
            </a:pPr>
            <a:r>
              <a:rPr lang="en-IN" dirty="0" smtClean="0"/>
              <a:t>managing </a:t>
            </a:r>
            <a:r>
              <a:rPr lang="en-IN" dirty="0" smtClean="0"/>
              <a:t>the master dataset (an immutable, append-only set of raw data</a:t>
            </a:r>
            <a:r>
              <a:rPr lang="en-IN" dirty="0" smtClean="0"/>
              <a:t>)</a:t>
            </a:r>
          </a:p>
          <a:p>
            <a:pPr marL="857250" lvl="1" indent="-400050">
              <a:buAutoNum type="romanLcParenBoth"/>
            </a:pPr>
            <a:r>
              <a:rPr lang="en-IN" dirty="0" smtClean="0"/>
              <a:t>to </a:t>
            </a:r>
            <a:r>
              <a:rPr lang="en-IN" dirty="0" smtClean="0"/>
              <a:t>pre-compute the batch views.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The serving layer indexes the batch views so that they can be queried in low-latency, ad-hoc way.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The speed layer compensates for the high latency of updates to the serving layer and deals with recent data only.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Any incoming query can be answered by merging results from batch views and real-time views.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Basic Flow of Events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Architectural Components (1)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/>
          <a:lstStyle/>
          <a:p>
            <a:r>
              <a:rPr lang="en-IN" dirty="0" smtClean="0"/>
              <a:t>New data comes continuously, as a feed to the data system. </a:t>
            </a:r>
          </a:p>
          <a:p>
            <a:r>
              <a:rPr lang="en-IN" dirty="0" smtClean="0"/>
              <a:t>It gets fed to the batch layer and the speed layer simultaneously. </a:t>
            </a:r>
          </a:p>
          <a:p>
            <a:r>
              <a:rPr lang="en-IN" dirty="0" smtClean="0"/>
              <a:t>It looks at all the data at once and eventually corrects the data in the stream layer.  </a:t>
            </a:r>
          </a:p>
          <a:p>
            <a:r>
              <a:rPr lang="en-IN" dirty="0" smtClean="0"/>
              <a:t>Here we can find lots of ETL and a traditional data warehouse. </a:t>
            </a:r>
          </a:p>
          <a:p>
            <a:r>
              <a:rPr lang="en-IN" dirty="0" smtClean="0"/>
              <a:t>This layer is built using a predefined schedule, usually once or twice a day.</a:t>
            </a:r>
          </a:p>
          <a:p>
            <a:endParaRPr lang="en-IN" dirty="0" smtClean="0"/>
          </a:p>
          <a:p>
            <a:r>
              <a:rPr lang="en-IN" dirty="0" smtClean="0"/>
              <a:t>The batch layer has two very important functions:</a:t>
            </a:r>
          </a:p>
          <a:p>
            <a:pPr lvl="1"/>
            <a:r>
              <a:rPr lang="en-IN" dirty="0" smtClean="0"/>
              <a:t>To </a:t>
            </a:r>
            <a:r>
              <a:rPr lang="en-IN" dirty="0" smtClean="0"/>
              <a:t>manage the master dataset</a:t>
            </a:r>
          </a:p>
          <a:p>
            <a:pPr lvl="1"/>
            <a:r>
              <a:rPr lang="en-IN" dirty="0" smtClean="0"/>
              <a:t>To pre-compute the batch views.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Batch layer</a:t>
            </a:r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5791200"/>
            <a:ext cx="624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</a:t>
            </a:r>
            <a:r>
              <a:rPr lang="en-IN" dirty="0" smtClean="0">
                <a:hlinkClick r:id="rId2"/>
              </a:rPr>
              <a:t>https://databricks.com/glossary/lambda-architecture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Architectural Components </a:t>
            </a:r>
            <a:r>
              <a:rPr lang="en-US" dirty="0" smtClean="0"/>
              <a:t>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/>
          <a:lstStyle/>
          <a:p>
            <a:r>
              <a:rPr lang="en-IN" dirty="0" smtClean="0"/>
              <a:t>This layer handles the data that are not already delivered in the batch view due to the latency of the batch layer. </a:t>
            </a:r>
          </a:p>
          <a:p>
            <a:r>
              <a:rPr lang="en-IN" dirty="0" smtClean="0"/>
              <a:t>In addition, it only deals with recent data in order to provide a complete view of the data to the user by creating real-time views.</a:t>
            </a:r>
          </a:p>
          <a:p>
            <a:endParaRPr lang="en-IN" dirty="0" smtClean="0"/>
          </a:p>
          <a:p>
            <a:r>
              <a:rPr lang="en-IN" dirty="0" smtClean="0"/>
              <a:t>Speed layer provides the outputs on the basis enrichment process and supports the serving layer to reduce the latency in responding the queries.</a:t>
            </a:r>
          </a:p>
          <a:p>
            <a:r>
              <a:rPr lang="en-IN" dirty="0" smtClean="0"/>
              <a:t>As obvious from its name the speed layer has low latency because it deals with the real time data only and has less computational load.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Speed Layer (Stream Layer)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Architectural Components </a:t>
            </a:r>
            <a:r>
              <a:rPr lang="en-US" dirty="0" smtClean="0"/>
              <a:t>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The outputs from batch layer in the form of batch views and from speed layer in the form of near-real time views are forwarded to the serving layer.</a:t>
            </a:r>
          </a:p>
          <a:p>
            <a:endParaRPr lang="en-IN" dirty="0" smtClean="0"/>
          </a:p>
          <a:p>
            <a:r>
              <a:rPr lang="en-IN" dirty="0" smtClean="0"/>
              <a:t>This layer indexes the batch views so that they can be queried in low-latency on an ad-hoc basis.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Serving Layer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Applications of Lambda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User queries are required to be served on ad-hoc basis using the immutable data storage.</a:t>
            </a:r>
          </a:p>
          <a:p>
            <a:r>
              <a:rPr lang="en-IN" dirty="0" smtClean="0"/>
              <a:t>Quick responses are required and system should be capable of handling various updates in the form of new data streams.</a:t>
            </a:r>
          </a:p>
          <a:p>
            <a:r>
              <a:rPr lang="en-IN" dirty="0" smtClean="0"/>
              <a:t>None of the stored records shall be erased and it should allow addition of updates and new data to the database.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Pros </a:t>
            </a:r>
            <a:r>
              <a:rPr lang="en-IN" dirty="0" smtClean="0"/>
              <a:t>and Cons of Lambda Architecture</a:t>
            </a:r>
            <a:br>
              <a:rPr lang="en-IN" dirty="0" smtClean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>
            <a:normAutofit/>
          </a:bodyPr>
          <a:lstStyle/>
          <a:p>
            <a:r>
              <a:rPr lang="en-IN" dirty="0" smtClean="0"/>
              <a:t>Pros</a:t>
            </a:r>
          </a:p>
          <a:p>
            <a:pPr lvl="1"/>
            <a:r>
              <a:rPr lang="en-IN" sz="1800" dirty="0" smtClean="0"/>
              <a:t>Batch layer of Lambda architecture manages historical data with the fault tolerant distributed storage which ensures low possibility of errors even if the system crashes.</a:t>
            </a:r>
          </a:p>
          <a:p>
            <a:pPr lvl="1"/>
            <a:r>
              <a:rPr lang="en-IN" sz="1800" dirty="0" smtClean="0"/>
              <a:t>It is a good balance of speed and reliability.</a:t>
            </a:r>
          </a:p>
          <a:p>
            <a:pPr lvl="1"/>
            <a:r>
              <a:rPr lang="en-IN" sz="1800" dirty="0" smtClean="0"/>
              <a:t>Fault tolerant and scalable architecture for data processing</a:t>
            </a:r>
            <a:r>
              <a:rPr lang="en-IN" sz="1800" dirty="0" smtClean="0"/>
              <a:t>.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Cons</a:t>
            </a:r>
          </a:p>
          <a:p>
            <a:pPr lvl="1"/>
            <a:r>
              <a:rPr lang="en-IN" sz="1800" dirty="0" smtClean="0"/>
              <a:t>It can result in coding overhead due to involvement of comprehensive processing.</a:t>
            </a:r>
          </a:p>
          <a:p>
            <a:pPr lvl="1"/>
            <a:r>
              <a:rPr lang="en-IN" sz="1800" dirty="0" smtClean="0"/>
              <a:t>Re-processes every batch cycle which is not beneficial in certain scenarios.</a:t>
            </a:r>
          </a:p>
          <a:p>
            <a:pPr lvl="1"/>
            <a:r>
              <a:rPr lang="en-IN" sz="1800" dirty="0" smtClean="0"/>
              <a:t>A data </a:t>
            </a:r>
            <a:r>
              <a:rPr lang="en-IN" sz="1800" dirty="0" smtClean="0"/>
              <a:t>modelled </a:t>
            </a:r>
            <a:r>
              <a:rPr lang="en-IN" sz="1800" dirty="0" smtClean="0"/>
              <a:t>with Lambda architecture is difficult to migrate or reorganize.</a:t>
            </a: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685800" y="5715000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</a:t>
            </a:r>
            <a:r>
              <a:rPr lang="en-IN" dirty="0" smtClean="0">
                <a:hlinkClick r:id="rId2"/>
              </a:rPr>
              <a:t>https://towardsdatascience.com/a-brief-introduction-to-two-data-processing-architectures-lambda-and-kappa-for-big-data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3171</TotalTime>
  <Words>653</Words>
  <Application>Microsoft Office PowerPoint</Application>
  <PresentationFormat>Custom</PresentationFormat>
  <Paragraphs>66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Lambda Architecture </vt:lpstr>
      <vt:lpstr>Lambda Architecture</vt:lpstr>
      <vt:lpstr>Lambda Architecture (2)</vt:lpstr>
      <vt:lpstr>Lambda Architecture (3)</vt:lpstr>
      <vt:lpstr>Architectural Components (1)</vt:lpstr>
      <vt:lpstr>Architectural Components (2)</vt:lpstr>
      <vt:lpstr>Architectural Components (3)</vt:lpstr>
      <vt:lpstr>Applications of Lambda Architecture</vt:lpstr>
      <vt:lpstr> Pros and Cons of Lambda Architecture 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2019-08-07T07:47:33Z</dcterms:modified>
</cp:coreProperties>
</file>

<file path=docProps/thumbnail.jpeg>
</file>